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sldIdLst>
    <p:sldId id="258" r:id="rId2"/>
    <p:sldId id="328" r:id="rId3"/>
    <p:sldId id="2765" r:id="rId4"/>
    <p:sldId id="399" r:id="rId5"/>
    <p:sldId id="2783" r:id="rId6"/>
    <p:sldId id="2781" r:id="rId7"/>
    <p:sldId id="2782" r:id="rId8"/>
    <p:sldId id="413" r:id="rId9"/>
    <p:sldId id="443" r:id="rId10"/>
    <p:sldId id="445" r:id="rId11"/>
    <p:sldId id="2784" r:id="rId12"/>
    <p:sldId id="2776" r:id="rId13"/>
    <p:sldId id="2777" r:id="rId14"/>
    <p:sldId id="364" r:id="rId15"/>
    <p:sldId id="374" r:id="rId16"/>
    <p:sldId id="375" r:id="rId17"/>
    <p:sldId id="2786" r:id="rId18"/>
    <p:sldId id="2778" r:id="rId19"/>
    <p:sldId id="2787" r:id="rId20"/>
    <p:sldId id="360" r:id="rId21"/>
    <p:sldId id="2785" r:id="rId22"/>
    <p:sldId id="2774" r:id="rId23"/>
    <p:sldId id="402" r:id="rId24"/>
    <p:sldId id="2775" r:id="rId25"/>
    <p:sldId id="2788" r:id="rId26"/>
    <p:sldId id="2779" r:id="rId27"/>
    <p:sldId id="2770" r:id="rId28"/>
    <p:sldId id="415" r:id="rId29"/>
    <p:sldId id="416" r:id="rId30"/>
    <p:sldId id="421" r:id="rId31"/>
    <p:sldId id="417" r:id="rId32"/>
    <p:sldId id="418" r:id="rId33"/>
    <p:sldId id="422" r:id="rId34"/>
    <p:sldId id="423" r:id="rId35"/>
    <p:sldId id="427" r:id="rId36"/>
    <p:sldId id="431" r:id="rId37"/>
    <p:sldId id="2789" r:id="rId38"/>
    <p:sldId id="2771" r:id="rId39"/>
    <p:sldId id="430" r:id="rId40"/>
    <p:sldId id="437" r:id="rId41"/>
    <p:sldId id="425" r:id="rId42"/>
    <p:sldId id="424" r:id="rId43"/>
    <p:sldId id="434" r:id="rId44"/>
    <p:sldId id="2773" r:id="rId45"/>
    <p:sldId id="419" r:id="rId46"/>
    <p:sldId id="420" r:id="rId47"/>
    <p:sldId id="2790" r:id="rId48"/>
    <p:sldId id="2780" r:id="rId49"/>
    <p:sldId id="433" r:id="rId50"/>
    <p:sldId id="439" r:id="rId51"/>
    <p:sldId id="438" r:id="rId52"/>
    <p:sldId id="440" r:id="rId53"/>
    <p:sldId id="2791" r:id="rId54"/>
    <p:sldId id="442" r:id="rId55"/>
    <p:sldId id="2792" r:id="rId56"/>
    <p:sldId id="444" r:id="rId57"/>
    <p:sldId id="441" r:id="rId58"/>
    <p:sldId id="2772" r:id="rId59"/>
    <p:sldId id="2793" r:id="rId6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britannica.com/science/radio-frequency-spectru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1.jpe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microsoft.com/office/2007/relationships/hdphoto" Target="../media/hdphoto1.wdp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1.  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ECE-GY 6023.  Introduction to Wireless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8205-6356-4326-972D-8094926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32AF-3184-40CD-8E2F-BB93594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1E45-A344-474D-92B2-BCD210D5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8442"/>
            <a:ext cx="63627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FEF3F-20B3-43EC-9422-683BEF4FE49C}"/>
              </a:ext>
            </a:extLst>
          </p:cNvPr>
          <p:cNvGrpSpPr/>
          <p:nvPr/>
        </p:nvGrpSpPr>
        <p:grpSpPr>
          <a:xfrm>
            <a:off x="1568613" y="1405789"/>
            <a:ext cx="7060980" cy="1803000"/>
            <a:chOff x="1568613" y="1405789"/>
            <a:chExt cx="7060980" cy="1803000"/>
          </a:xfrm>
        </p:grpSpPr>
        <p:pic>
          <p:nvPicPr>
            <p:cNvPr id="3074" name="Picture 2" descr="2G 3G 4G LTE cellular antenna 12dB dual polarization antenna wcdma ...">
              <a:extLst>
                <a:ext uri="{FF2B5EF4-FFF2-40B4-BE49-F238E27FC236}">
                  <a16:creationId xmlns:a16="http://schemas.microsoft.com/office/drawing/2014/main" id="{72C1BEE1-76AE-470E-A135-9DBBC4907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599" y="1735560"/>
              <a:ext cx="1473229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8016528-69D3-411E-ABBC-4A13E966FAE9}"/>
                </a:ext>
              </a:extLst>
            </p:cNvPr>
            <p:cNvSpPr/>
            <p:nvPr/>
          </p:nvSpPr>
          <p:spPr>
            <a:xfrm>
              <a:off x="3699545" y="2355503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BB3E55-F8C9-4F12-83F6-729F05AE2C48}"/>
                </a:ext>
              </a:extLst>
            </p:cNvPr>
            <p:cNvSpPr/>
            <p:nvPr/>
          </p:nvSpPr>
          <p:spPr>
            <a:xfrm>
              <a:off x="6052418" y="2433440"/>
              <a:ext cx="978408" cy="1558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00968-094C-4C8B-AED1-E31A90DBBDC8}"/>
                </a:ext>
              </a:extLst>
            </p:cNvPr>
            <p:cNvSpPr txBox="1"/>
            <p:nvPr/>
          </p:nvSpPr>
          <p:spPr>
            <a:xfrm>
              <a:off x="1568613" y="2149008"/>
              <a:ext cx="1997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signal</a:t>
              </a:r>
            </a:p>
            <a:p>
              <a:r>
                <a:rPr lang="en-US" i="1" dirty="0"/>
                <a:t>Carries information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2CC9D-77A3-4B65-B1E2-D411109658DA}"/>
                </a:ext>
              </a:extLst>
            </p:cNvPr>
            <p:cNvSpPr txBox="1"/>
            <p:nvPr/>
          </p:nvSpPr>
          <p:spPr>
            <a:xfrm>
              <a:off x="7239917" y="2287507"/>
              <a:ext cx="1389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 radiation</a:t>
              </a:r>
              <a:endParaRPr lang="en-US" i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9E1345-0952-4B2E-BDBB-A21C68B7700B}"/>
                </a:ext>
              </a:extLst>
            </p:cNvPr>
            <p:cNvSpPr txBox="1"/>
            <p:nvPr/>
          </p:nvSpPr>
          <p:spPr>
            <a:xfrm>
              <a:off x="4763727" y="1405789"/>
              <a:ext cx="981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Antenna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 1: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 2:  For an EM plane wave , power flux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scale</a:t>
            </a:r>
            <a:r>
              <a:rPr lang="en-US" sz="2400" dirty="0">
                <a:solidFill>
                  <a:schemeClr val="tx1"/>
                </a:solidFill>
              </a:rPr>
              <a:t> units</a:t>
            </a:r>
          </a:p>
          <a:p>
            <a:pPr lvl="1"/>
            <a:r>
              <a:rPr lang="en-US" sz="2000" dirty="0"/>
              <a:t>Power 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Energy measured in Joules (J) or </a:t>
            </a:r>
            <a:r>
              <a:rPr lang="en-US" sz="2000" dirty="0" err="1"/>
              <a:t>mJ</a:t>
            </a:r>
            <a:endParaRPr lang="en-US" sz="2000" i="1" dirty="0"/>
          </a:p>
          <a:p>
            <a:pPr lvl="1"/>
            <a:endParaRPr lang="en-US" sz="2000" dirty="0"/>
          </a:p>
          <a:p>
            <a:r>
              <a:rPr lang="en-US" sz="2400" dirty="0"/>
              <a:t>Power often measured in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dB scale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mW</a:t>
            </a:r>
            <a:r>
              <a:rPr lang="en-US" sz="2000" dirty="0"/>
              <a:t> / 1mW)</a:t>
            </a:r>
          </a:p>
          <a:p>
            <a:pPr lvl="1"/>
            <a:r>
              <a:rPr lang="en-US" sz="2000" dirty="0" err="1"/>
              <a:t>E</a:t>
            </a:r>
            <a:r>
              <a:rPr lang="en-US" sz="2000" baseline="-25000" dirty="0" err="1"/>
              <a:t>dBmJ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E</a:t>
            </a:r>
            <a:r>
              <a:rPr lang="en-US" sz="2000" baseline="-25000" dirty="0" err="1"/>
              <a:t>mJ</a:t>
            </a:r>
            <a:r>
              <a:rPr lang="en-US" sz="2000" dirty="0"/>
              <a:t> / 1mJ)</a:t>
            </a:r>
          </a:p>
          <a:p>
            <a:pPr lvl="1"/>
            <a:r>
              <a:rPr lang="en-US" sz="2000" dirty="0"/>
              <a:t>dB scale is preferred since wireless signals have very large range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r>
              <a:rPr lang="en-US" sz="2400" dirty="0"/>
              <a:t>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dBW</a:t>
            </a:r>
            <a:r>
              <a:rPr lang="en-US" sz="2000" dirty="0"/>
              <a:t>:  P = 10log</a:t>
            </a:r>
            <a:r>
              <a:rPr lang="en-US" sz="2000" baseline="-25000" dirty="0"/>
              <a:t>10</a:t>
            </a:r>
            <a:r>
              <a:rPr lang="en-US" sz="2000" dirty="0"/>
              <a:t>(0.25W / 1W)=-6 </a:t>
            </a:r>
            <a:r>
              <a:rPr lang="en-US" sz="2000" dirty="0" err="1"/>
              <a:t>dBW</a:t>
            </a:r>
            <a:endParaRPr lang="en-US" sz="2000" dirty="0"/>
          </a:p>
          <a:p>
            <a:pPr lvl="1"/>
            <a:r>
              <a:rPr lang="en-US" sz="2000" dirty="0"/>
              <a:t>In dBm:  P = 10log</a:t>
            </a:r>
            <a:r>
              <a:rPr lang="en-US" sz="2000" baseline="-25000" dirty="0"/>
              <a:t>10</a:t>
            </a:r>
            <a:r>
              <a:rPr lang="en-US" sz="2000" dirty="0"/>
              <a:t>(250mW / 1mW)=24 dBm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E4B1-D14E-47AA-8A3E-60FFCE0C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in 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scale:</a:t>
                </a:r>
                <a:r>
                  <a:rPr lang="en-US" dirty="0">
                    <a:solidFill>
                      <a:schemeClr val="tx1"/>
                    </a:solidFill>
                  </a:rPr>
                  <a:t>  Gain is multiplication</a:t>
                </a:r>
                <a:r>
                  <a:rPr lang="en-US" dirty="0"/>
                  <a:t>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(dimensionless)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&gt;1:   </m:t>
                    </m:r>
                  </m:oMath>
                </a14:m>
                <a:r>
                  <a:rPr lang="en-US" dirty="0"/>
                  <a:t>Gain  (e.g. amplifier)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&lt;1:</m:t>
                    </m:r>
                  </m:oMath>
                </a14:m>
                <a:r>
                  <a:rPr lang="en-US" dirty="0"/>
                  <a:t>   Loss (e.g. propagation, attenuator, 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E7381-66EE-4A55-B63F-CB790C5A9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930" y="2811987"/>
                <a:ext cx="4887884" cy="3001205"/>
              </a:xfrm>
              <a:blipFill>
                <a:blip r:embed="rId2"/>
                <a:stretch>
                  <a:fillRect l="-3242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857E3-E8CE-4541-A7A2-BE85B240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80EAD-E1B8-44AE-8750-C5BF5D339718}"/>
              </a:ext>
            </a:extLst>
          </p:cNvPr>
          <p:cNvSpPr/>
          <p:nvPr/>
        </p:nvSpPr>
        <p:spPr>
          <a:xfrm>
            <a:off x="5181599" y="1620982"/>
            <a:ext cx="1094509" cy="561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/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Channel power 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34394-AFF5-445C-890D-6A752F8A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537" y="2290013"/>
                <a:ext cx="2258632" cy="369332"/>
              </a:xfrm>
              <a:prstGeom prst="rect">
                <a:avLst/>
              </a:prstGeom>
              <a:blipFill>
                <a:blip r:embed="rId3"/>
                <a:stretch>
                  <a:fillRect l="-2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/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33602-6577-42A9-9AB4-EECCEB28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72" y="1716870"/>
                <a:ext cx="542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568730-DA12-418D-A43B-573340D7FA1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888456" y="1901536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E3D9D-8727-413D-B94A-A073E6E3FD96}"/>
              </a:ext>
            </a:extLst>
          </p:cNvPr>
          <p:cNvCxnSpPr/>
          <p:nvPr/>
        </p:nvCxnSpPr>
        <p:spPr>
          <a:xfrm>
            <a:off x="6276108" y="1900747"/>
            <a:ext cx="1293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/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0BBC4-4E27-49E2-A050-31D757AF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51" y="1726472"/>
                <a:ext cx="5425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7D8D002-D54C-4BE6-8C70-132A7F514D55}"/>
              </a:ext>
            </a:extLst>
          </p:cNvPr>
          <p:cNvSpPr txBox="1"/>
          <p:nvPr/>
        </p:nvSpPr>
        <p:spPr>
          <a:xfrm>
            <a:off x="2657478" y="17281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DAAA0-1C53-4502-B770-C292BB794C54}"/>
              </a:ext>
            </a:extLst>
          </p:cNvPr>
          <p:cNvSpPr txBox="1"/>
          <p:nvPr/>
        </p:nvSpPr>
        <p:spPr>
          <a:xfrm>
            <a:off x="8383127" y="173917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dB scale: :</a:t>
                </a:r>
                <a:r>
                  <a:rPr lang="en-US" dirty="0">
                    <a:solidFill>
                      <a:schemeClr val="tx1"/>
                    </a:solidFill>
                  </a:rPr>
                  <a:t>  Gain is addition</a:t>
                </a:r>
                <a:r>
                  <a:rPr lang="en-US" dirty="0"/>
                  <a:t>   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</m:oMath>
                </a14:m>
                <a:r>
                  <a:rPr lang="en-US" dirty="0"/>
                  <a:t>:  TX and RX power in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Power gain in dB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&gt;0:   </m:t>
                    </m:r>
                  </m:oMath>
                </a14:m>
                <a:r>
                  <a:rPr lang="en-US" dirty="0"/>
                  <a:t>Gain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dirty="0"/>
                  <a:t>   Loss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CBE71B-0EF4-451D-A537-301B2E5C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8" y="2811987"/>
                <a:ext cx="4887884" cy="3001205"/>
              </a:xfrm>
              <a:prstGeom prst="rect">
                <a:avLst/>
              </a:prstGeom>
              <a:blipFill>
                <a:blip r:embed="rId6"/>
                <a:stretch>
                  <a:fillRect l="-3246" t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Power and Time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</a:t>
                </a:r>
              </a:p>
              <a:p>
                <a:r>
                  <a:rPr lang="en-US" dirty="0"/>
                  <a:t>What is the RX power in dBm and </a:t>
                </a:r>
                <a:r>
                  <a:rPr lang="en-US" dirty="0" err="1"/>
                  <a:t>mW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/>
                  <a:t>dB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=17−80=−63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Linear scale: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−63=−60−3⇒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mW</a:t>
                </a:r>
                <a:r>
                  <a:rPr lang="en-US" dirty="0"/>
                  <a:t> = 0.5 </a:t>
                </a:r>
                <a:r>
                  <a:rPr lang="en-US" dirty="0" err="1"/>
                  <a:t>nW</a:t>
                </a:r>
                <a:endParaRPr lang="en-US" dirty="0"/>
              </a:p>
              <a:p>
                <a:r>
                  <a:rPr lang="en-US" dirty="0"/>
                  <a:t>What is the energy received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us (Symbol time for an 802.11g OFDM system):</a:t>
                </a:r>
              </a:p>
              <a:p>
                <a:pPr lvl="1"/>
                <a:r>
                  <a:rPr lang="en-US" b="0" dirty="0"/>
                  <a:t>Linear scale: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mJ</a:t>
                </a:r>
              </a:p>
              <a:p>
                <a:pPr lvl="1"/>
                <a:r>
                  <a:rPr lang="en-US" dirty="0"/>
                  <a:t>dB Scale:  Converting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2(10)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mJ</a:t>
                </a:r>
                <a:r>
                  <a:rPr lang="en-US" dirty="0"/>
                  <a:t> to dB: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=−120+3=−117 </m:t>
                    </m:r>
                  </m:oMath>
                </a14:m>
                <a:r>
                  <a:rPr lang="en-US" dirty="0" err="1"/>
                  <a:t>dBmJ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Note unit:  </a:t>
                </a:r>
                <a:r>
                  <a:rPr lang="en-US" dirty="0" err="1"/>
                  <a:t>dBmJ</a:t>
                </a:r>
                <a:r>
                  <a:rPr lang="en-US" dirty="0"/>
                  <a:t> = Energy relative to 1 </a:t>
                </a:r>
                <a:r>
                  <a:rPr lang="en-US" dirty="0" err="1"/>
                  <a:t>mJ</a:t>
                </a:r>
                <a:endParaRPr lang="en-US" dirty="0"/>
              </a:p>
              <a:p>
                <a:r>
                  <a:rPr lang="en-US" dirty="0"/>
                  <a:t>Can also compute the energy directly without converting to linear scale: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=17−80+6−60=−117 </m:t>
                    </m:r>
                  </m:oMath>
                </a14:m>
                <a:r>
                  <a:rPr lang="en-US" dirty="0"/>
                  <a:t>dBmJ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FED-3E12-4AE2-8711-FC4FACD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PSD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Suppose that: TX power= 17 dBm, path loss= 80 dB, bandwidth = 16.25 MHz</a:t>
                </a:r>
              </a:p>
              <a:p>
                <a:pPr lvl="1"/>
                <a:r>
                  <a:rPr lang="en-US" dirty="0"/>
                  <a:t>Assume power is transmitted uniformly over the bandwidth</a:t>
                </a:r>
              </a:p>
              <a:p>
                <a:pPr lvl="1"/>
                <a:r>
                  <a:rPr lang="en-US" dirty="0"/>
                  <a:t>Bandwidth is the occupied BW for an 802.11g signal</a:t>
                </a:r>
              </a:p>
              <a:p>
                <a:r>
                  <a:rPr lang="en-US" dirty="0"/>
                  <a:t>What is the RX power in dBm in a 5 MHz bandwidth:</a:t>
                </a:r>
              </a:p>
              <a:p>
                <a:pPr lvl="1"/>
                <a:r>
                  <a:rPr lang="en-US" dirty="0"/>
                  <a:t>In linear scale, RX PSD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16.25 MHz</a:t>
                </a:r>
              </a:p>
              <a:p>
                <a:pPr lvl="1"/>
                <a:r>
                  <a:rPr lang="en-US" dirty="0"/>
                  <a:t>RX power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 is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dB scale: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=17−80+10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16.25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=−68.1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019-FF51-48C3-8C19-F6C7EDE34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D58E-9261-4B27-9D5E-83E406B9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133C03-7DAA-4056-B41A-8A0F85236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5049982"/>
            <a:ext cx="9991898" cy="819114"/>
          </a:xfrm>
        </p:spPr>
        <p:txBody>
          <a:bodyPr/>
          <a:lstStyle/>
          <a:p>
            <a:r>
              <a:rPr lang="en-US" dirty="0"/>
              <a:t>Image:  </a:t>
            </a:r>
            <a:r>
              <a:rPr lang="en-US" dirty="0" err="1"/>
              <a:t>Britanica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https://www.britannica.com/science/radio-frequency-spectrum</a:t>
            </a:r>
            <a:r>
              <a:rPr lang="en-US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82E07E-5876-43AA-928F-8B7937B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7" y="1562547"/>
            <a:ext cx="6465615" cy="25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067662-D96A-4CE0-90AA-65E0A9C355FA}"/>
              </a:ext>
            </a:extLst>
          </p:cNvPr>
          <p:cNvSpPr/>
          <p:nvPr/>
        </p:nvSpPr>
        <p:spPr>
          <a:xfrm rot="10800000">
            <a:off x="2759141" y="4274128"/>
            <a:ext cx="886690" cy="47798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22807-87C8-4190-B938-EFD7708488A6}"/>
              </a:ext>
            </a:extLst>
          </p:cNvPr>
          <p:cNvSpPr txBox="1"/>
          <p:nvPr/>
        </p:nvSpPr>
        <p:spPr>
          <a:xfrm>
            <a:off x="9346796" y="4166403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More bandwidth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C5D0BD-A2DB-4D20-B2EA-B64B4F2ED428}"/>
              </a:ext>
            </a:extLst>
          </p:cNvPr>
          <p:cNvSpPr/>
          <p:nvPr/>
        </p:nvSpPr>
        <p:spPr>
          <a:xfrm>
            <a:off x="8267754" y="4327558"/>
            <a:ext cx="886690" cy="477982"/>
          </a:xfrm>
          <a:prstGeom prst="rightArrow">
            <a:avLst/>
          </a:prstGeom>
          <a:gradFill flip="none" rotWithShape="1">
            <a:gsLst>
              <a:gs pos="3000">
                <a:srgbClr val="D6EDBD"/>
              </a:gs>
              <a:gs pos="100000">
                <a:srgbClr val="00B050"/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3F90C-F299-44CD-862D-E6E782B77B8C}"/>
              </a:ext>
            </a:extLst>
          </p:cNvPr>
          <p:cNvSpPr txBox="1"/>
          <p:nvPr/>
        </p:nvSpPr>
        <p:spPr>
          <a:xfrm>
            <a:off x="9346796" y="45131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B4953-C95E-4CC6-99A9-2D81F2217380}"/>
              </a:ext>
            </a:extLst>
          </p:cNvPr>
          <p:cNvSpPr txBox="1"/>
          <p:nvPr/>
        </p:nvSpPr>
        <p:spPr>
          <a:xfrm>
            <a:off x="995324" y="413448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bandwidth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90D60-2C80-401D-B1CA-E790C12E8B57}"/>
              </a:ext>
            </a:extLst>
          </p:cNvPr>
          <p:cNvSpPr txBox="1"/>
          <p:nvPr/>
        </p:nvSpPr>
        <p:spPr>
          <a:xfrm>
            <a:off x="995324" y="4481197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Greater Range</a:t>
            </a:r>
          </a:p>
        </p:txBody>
      </p:sp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have just started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63" y="3104865"/>
            <a:ext cx="7148086" cy="24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34A6-8137-490D-A70B-EF460553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932A-10F8-4B47-AD3B-FE985C5F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BDF8-3DFA-4F19-8555-94B14CB4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61226"/>
            <a:ext cx="9247054" cy="40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7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52463" y="2403936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pPr lvl="1"/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Inclination</a:t>
                </a:r>
                <a:r>
                  <a:rPr lang="en-US" dirty="0"/>
                  <a:t> angle from z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Wireless sometimes uses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 form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angle from xy-plane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36"/>
          <a:stretch/>
        </p:blipFill>
        <p:spPr>
          <a:xfrm>
            <a:off x="6849004" y="1539279"/>
            <a:ext cx="3438525" cy="165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7F890-8D52-4551-98E7-2CBF91B5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55"/>
          <a:stretch/>
        </p:blipFill>
        <p:spPr>
          <a:xfrm>
            <a:off x="6893341" y="3406424"/>
            <a:ext cx="3438525" cy="26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instantaneous energy flux for a plane wave: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 vector in direction of the plane wave,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characteristic impedance</a:t>
                </a:r>
              </a:p>
              <a:p>
                <a:r>
                  <a:rPr lang="en-US" dirty="0"/>
                  <a:t>Typically consider fields at some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Time average power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Note factor of 2</a:t>
                </a:r>
              </a:p>
              <a:p>
                <a:r>
                  <a:rPr lang="en-US" dirty="0"/>
                  <a:t>Can write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Maximum power available if aligned in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 b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50D3-EC15-4C08-B687-F9840B4A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Problem:</a:t>
                </a:r>
                <a:r>
                  <a:rPr lang="en-US" dirty="0"/>
                  <a:t>  Total 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dBm</a:t>
                </a:r>
              </a:p>
              <a:p>
                <a:pPr lvl="1"/>
                <a:r>
                  <a:rPr lang="en-US" dirty="0"/>
                  <a:t>Assume power is uniformly radiated</a:t>
                </a:r>
              </a:p>
              <a:p>
                <a:pPr lvl="1"/>
                <a:r>
                  <a:rPr lang="en-US" dirty="0"/>
                  <a:t>At distance of 2 km, what is the power that strikes a 1 cm x 2 cm surface?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Since power is uniform, radiation density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RX power in small area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Area in m^2,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dB scale: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=30+10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(2000)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=−84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DCDEF-8F94-40D4-9260-1B28CC6C4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8AC1-D568-4A07-9B6E-DF44362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50B15-183E-4D42-B002-20AA690B22F2}"/>
              </a:ext>
            </a:extLst>
          </p:cNvPr>
          <p:cNvGrpSpPr/>
          <p:nvPr/>
        </p:nvGrpSpPr>
        <p:grpSpPr>
          <a:xfrm>
            <a:off x="7160099" y="2921220"/>
            <a:ext cx="4213500" cy="803058"/>
            <a:chOff x="7160099" y="2921220"/>
            <a:chExt cx="4213500" cy="803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4E26DE-5508-4D44-9269-3A27E8B6F323}"/>
                </a:ext>
              </a:extLst>
            </p:cNvPr>
            <p:cNvSpPr/>
            <p:nvPr/>
          </p:nvSpPr>
          <p:spPr>
            <a:xfrm>
              <a:off x="9754889" y="3152105"/>
              <a:ext cx="238259" cy="27689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87CEB5-F159-49B4-81AF-BDBBAB44D929}"/>
                </a:ext>
              </a:extLst>
            </p:cNvPr>
            <p:cNvSpPr/>
            <p:nvPr/>
          </p:nvSpPr>
          <p:spPr>
            <a:xfrm>
              <a:off x="7630733" y="3226159"/>
              <a:ext cx="122350" cy="12878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5BF62A-F867-4AC1-900F-ABBBCEA8F5C3}"/>
                </a:ext>
              </a:extLst>
            </p:cNvPr>
            <p:cNvCxnSpPr>
              <a:stCxn id="6" idx="6"/>
              <a:endCxn id="5" idx="1"/>
            </p:cNvCxnSpPr>
            <p:nvPr/>
          </p:nvCxnSpPr>
          <p:spPr>
            <a:xfrm>
              <a:off x="7753083" y="3290553"/>
              <a:ext cx="2001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/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2 km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A3C66F-83C1-4DB1-8493-F4764D780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924" y="2921220"/>
                  <a:ext cx="1073627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340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/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dirty="0"/>
                    <a:t> dBm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C516AC7-DF6E-49FA-92FF-025BD29F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099" y="3354946"/>
                  <a:ext cx="153163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/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cm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9642C8-3DF5-451D-AE06-822BED292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942" y="3105886"/>
                  <a:ext cx="12776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1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pPr lvl="1"/>
                <a:endParaRPr lang="en-US" sz="2200" dirty="0"/>
              </a:p>
              <a:p>
                <a:r>
                  <a:rPr lang="en-US" sz="2200" dirty="0"/>
                  <a:t>EM forces operate at a distance</a:t>
                </a:r>
              </a:p>
              <a:p>
                <a:pPr lvl="1"/>
                <a:r>
                  <a:rPr lang="en-US" sz="2000" dirty="0"/>
                  <a:t>Current in one location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current in another location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Enables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communication</a:t>
                </a:r>
              </a:p>
              <a:p>
                <a:pPr lvl="1"/>
                <a:r>
                  <a:rPr lang="en-US" sz="2000" dirty="0"/>
                  <a:t>Modulate current at a TX </a:t>
                </a:r>
              </a:p>
              <a:p>
                <a:pPr lvl="1"/>
                <a:r>
                  <a:rPr lang="en-US" sz="2000" dirty="0"/>
                  <a:t>Currents create EM fields in space</a:t>
                </a:r>
              </a:p>
              <a:p>
                <a:pPr lvl="1"/>
                <a:r>
                  <a:rPr lang="en-US" sz="2000" dirty="0"/>
                  <a:t>Detect modulation at a RX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576" t="-1549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357A5BC-9C97-4631-9703-90D0F2DA5C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38" y="2079916"/>
            <a:ext cx="2991277" cy="24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8E731B-4BA2-4977-9C73-62A82594E4B1}"/>
              </a:ext>
            </a:extLst>
          </p:cNvPr>
          <p:cNvGrpSpPr/>
          <p:nvPr/>
        </p:nvGrpSpPr>
        <p:grpSpPr>
          <a:xfrm>
            <a:off x="7249487" y="2624268"/>
            <a:ext cx="417102" cy="2353640"/>
            <a:chOff x="7249487" y="2624268"/>
            <a:chExt cx="417102" cy="235364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4EFAE652-C1E1-4062-9AC0-CCA8F44BE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41202" y="2624268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F0448-A10B-470F-8714-8AC7068C3C56}"/>
                </a:ext>
              </a:extLst>
            </p:cNvPr>
            <p:cNvSpPr txBox="1"/>
            <p:nvPr/>
          </p:nvSpPr>
          <p:spPr>
            <a:xfrm>
              <a:off x="7249487" y="460857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4D472B-BE3A-4670-8CA5-B0447F48F2D8}"/>
              </a:ext>
            </a:extLst>
          </p:cNvPr>
          <p:cNvGrpSpPr/>
          <p:nvPr/>
        </p:nvGrpSpPr>
        <p:grpSpPr>
          <a:xfrm>
            <a:off x="11275224" y="2570256"/>
            <a:ext cx="429926" cy="2427726"/>
            <a:chOff x="11275224" y="2570256"/>
            <a:chExt cx="429926" cy="2427726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8825FBB-1A89-46FE-ACAF-50CFA1C0F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275224" y="2570256"/>
              <a:ext cx="233671" cy="17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6821F7-CF06-44DB-978B-ED62D10A81B5}"/>
                </a:ext>
              </a:extLst>
            </p:cNvPr>
            <p:cNvSpPr txBox="1"/>
            <p:nvPr/>
          </p:nvSpPr>
          <p:spPr>
            <a:xfrm>
              <a:off x="11275224" y="462865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61B3-7B0B-42F5-82F6-CCD285D3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03AC-23D1-4D2C-8C20-980BC786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00309-C6F4-4D2B-A717-2A71B5DE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1595094"/>
            <a:ext cx="5818573" cy="3764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4D1D-2B67-4FBF-B11A-0C3039D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2290228"/>
            <a:ext cx="4832350" cy="3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5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2389666"/>
            <a:ext cx="3433373" cy="2325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Vector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 and M forces 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Electric Field</a:t>
                </a:r>
                <a:r>
                  <a:rPr lang="en-US" sz="2200" dirty="0"/>
                  <a:t>: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dirty="0"/>
                  <a:t>Units:  N/C (force / unit charge)</a:t>
                </a:r>
                <a:br>
                  <a:rPr lang="en-US" dirty="0"/>
                </a:br>
                <a:r>
                  <a:rPr lang="en-US" sz="2000" dirty="0"/>
                  <a:t> </a:t>
                </a:r>
              </a:p>
              <a:p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Magnetic field</a:t>
                </a:r>
                <a:r>
                  <a:rPr lang="en-US" sz="2200" dirty="0"/>
                  <a:t>: 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000" dirty="0"/>
                  <a:t>Units: in N/(Am) = </a:t>
                </a:r>
                <a:r>
                  <a:rPr lang="en-US" sz="2000" dirty="0" err="1"/>
                  <a:t>Teslas</a:t>
                </a:r>
                <a:r>
                  <a:rPr lang="en-US" sz="2000" dirty="0"/>
                  <a:t>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1D309F-338B-41F3-BFBE-8E6AEBAE97C9}"/>
              </a:ext>
            </a:extLst>
          </p:cNvPr>
          <p:cNvCxnSpPr>
            <a:endCxn id="6" idx="0"/>
          </p:cNvCxnSpPr>
          <p:nvPr/>
        </p:nvCxnSpPr>
        <p:spPr>
          <a:xfrm flipH="1" flipV="1">
            <a:off x="9575472" y="2389666"/>
            <a:ext cx="412590" cy="40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5364A2-D0F9-4512-9FFD-7CD1A6169BB1}"/>
              </a:ext>
            </a:extLst>
          </p:cNvPr>
          <p:cNvSpPr/>
          <p:nvPr/>
        </p:nvSpPr>
        <p:spPr>
          <a:xfrm>
            <a:off x="9971894" y="2799471"/>
            <a:ext cx="56271" cy="5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268" b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DBFF-EA3F-417B-945E-073546AF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Calculating Path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</m:oMath>
                </a14:m>
                <a:r>
                  <a:rPr lang="en-US" dirty="0"/>
                  <a:t> GHz,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dirty="0"/>
                  <a:t> m, what is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omni directional path loss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Omni-Directional path loss is path loss without the antenna gain</a:t>
                </a:r>
              </a:p>
              <a:p>
                <a:r>
                  <a:rPr lang="en-US" dirty="0"/>
                  <a:t>This is easily done in MATLAB:</a:t>
                </a:r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FA19-CF5F-4EF9-8F7B-68BDDFE4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9C4AD-7FFA-4AA6-B108-8C5A9C99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73ED4-15AD-4298-A5D1-DC17AFE4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06" y="3354801"/>
            <a:ext cx="4830593" cy="272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24A82-AD7D-437C-9933-83E9A488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06" y="2753269"/>
            <a:ext cx="4430507" cy="601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03FB9-7923-4580-9578-8FF658311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29" y="3354800"/>
            <a:ext cx="4056529" cy="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9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Friis’ Law assumes incident wave is aligned in polarization</a:t>
                </a:r>
              </a:p>
              <a:p>
                <a:r>
                  <a:rPr lang="en-US" dirty="0"/>
                  <a:t>In general, need to consider polarization loss</a:t>
                </a:r>
              </a:p>
              <a:p>
                <a:r>
                  <a:rPr lang="en-US" dirty="0"/>
                  <a:t>Recall: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</a:t>
                </a:r>
                <a:r>
                  <a:rPr lang="en-US" dirty="0"/>
                  <a:t> for a plane wave:</a:t>
                </a:r>
              </a:p>
              <a:p>
                <a:pPr lvl="1"/>
                <a:r>
                  <a:rPr lang="en-US" dirty="0"/>
                  <a:t>Direction of the E-field in phasor notation</a:t>
                </a:r>
              </a:p>
              <a:p>
                <a:pPr lvl="1"/>
                <a:r>
                  <a:rPr lang="en-US" dirty="0"/>
                  <a:t>A complex vector in 3-dim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loss factor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𝑃𝐿𝐹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 Polarization vector of the TX wave from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 Polarization vector of the RX incident wave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 Angle between them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C637-0554-4CE3-8E1E-7BA1C386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157" y="1744094"/>
            <a:ext cx="1811277" cy="1723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1B6-DB36-491D-9B0E-CAD322BC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58" y="3887996"/>
            <a:ext cx="3929325" cy="1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13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A7EA-95EE-46E5-8890-7E01E489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313652-4B5A-4C48-9A62-D7662B19F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58598"/>
                <a:ext cx="10058400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 1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Base station height 10m, V-polarized</a:t>
                </a:r>
              </a:p>
              <a:p>
                <a:pPr lvl="1"/>
                <a:r>
                  <a:rPr lang="en-US" dirty="0"/>
                  <a:t>UE height 1.5m, “portrait mode”, V-polarized</a:t>
                </a:r>
              </a:p>
              <a:p>
                <a:pPr lvl="1"/>
                <a:r>
                  <a:rPr lang="en-US" dirty="0"/>
                  <a:t>Ground distance = 50m</a:t>
                </a:r>
              </a:p>
              <a:p>
                <a:pPr lvl="1"/>
                <a:r>
                  <a:rPr lang="en-US" dirty="0"/>
                  <a:t>What is the polarization loss in dB?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The E-field from the BS will be perpendicular to direction of motion</a:t>
                </a:r>
              </a:p>
              <a:p>
                <a:pPr lvl="1"/>
                <a:r>
                  <a:rPr lang="en-US" dirty="0"/>
                  <a:t>Angle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=0.985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Polarization loss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=−0.12</m:t>
                    </m:r>
                  </m:oMath>
                </a14:m>
                <a:r>
                  <a:rPr lang="en-US" dirty="0"/>
                  <a:t> dB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 2</a:t>
                </a:r>
                <a:r>
                  <a:rPr lang="en-US" dirty="0"/>
                  <a:t>:  What if the UE is turned to “landscape” mode?</a:t>
                </a:r>
              </a:p>
              <a:p>
                <a:pPr lvl="1"/>
                <a:r>
                  <a:rPr lang="en-US" dirty="0"/>
                  <a:t>Now angle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8.5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=0.168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Polarization loss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=−15.5</m:t>
                    </m:r>
                  </m:oMath>
                </a14:m>
                <a:r>
                  <a:rPr lang="en-US" dirty="0"/>
                  <a:t> dB</a:t>
                </a:r>
              </a:p>
              <a:p>
                <a:r>
                  <a:rPr lang="en-US" dirty="0"/>
                  <a:t>Devices have to be able to received in multiple polarizations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313652-4B5A-4C48-9A62-D7662B19F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58598"/>
                <a:ext cx="10058400" cy="4329817"/>
              </a:xfrm>
              <a:blipFill>
                <a:blip r:embed="rId2"/>
                <a:stretch>
                  <a:fillRect l="-1333" t="-1831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8FE6-EFB7-4520-9B32-96A251E8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Radio base station linear icon concept radio base Vector Image">
            <a:extLst>
              <a:ext uri="{FF2B5EF4-FFF2-40B4-BE49-F238E27FC236}">
                <a16:creationId xmlns:a16="http://schemas.microsoft.com/office/drawing/2014/main" id="{32E6AEBD-CFF1-4ACD-A873-C46AE5A44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9729" r="8280" b="17011"/>
          <a:stretch/>
        </p:blipFill>
        <p:spPr bwMode="auto">
          <a:xfrm>
            <a:off x="7219893" y="1662569"/>
            <a:ext cx="1464623" cy="14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23E08F-42F4-489C-BB91-C595CFBDE33C}"/>
              </a:ext>
            </a:extLst>
          </p:cNvPr>
          <p:cNvCxnSpPr/>
          <p:nvPr/>
        </p:nvCxnSpPr>
        <p:spPr>
          <a:xfrm flipH="1">
            <a:off x="7466286" y="2092493"/>
            <a:ext cx="476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0938D-A8CF-48AE-9522-0014CC44986E}"/>
              </a:ext>
            </a:extLst>
          </p:cNvPr>
          <p:cNvCxnSpPr>
            <a:cxnSpLocks/>
          </p:cNvCxnSpPr>
          <p:nvPr/>
        </p:nvCxnSpPr>
        <p:spPr>
          <a:xfrm flipH="1">
            <a:off x="7343936" y="2886544"/>
            <a:ext cx="3940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7089E0-81E8-4B09-93F0-F87CDDC25A7D}"/>
              </a:ext>
            </a:extLst>
          </p:cNvPr>
          <p:cNvCxnSpPr>
            <a:cxnSpLocks/>
          </p:cNvCxnSpPr>
          <p:nvPr/>
        </p:nvCxnSpPr>
        <p:spPr>
          <a:xfrm flipV="1">
            <a:off x="7685227" y="2092493"/>
            <a:ext cx="0" cy="7940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martphone Icon of Flat style - Available in SVG, PNG, EPS, AI &amp; Icon fonts">
            <a:extLst>
              <a:ext uri="{FF2B5EF4-FFF2-40B4-BE49-F238E27FC236}">
                <a16:creationId xmlns:a16="http://schemas.microsoft.com/office/drawing/2014/main" id="{5476F353-61BD-4EC2-9282-1161D6A1A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76" y="2493499"/>
            <a:ext cx="350432" cy="3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0E5FCA-A2DB-4A38-9494-DAA3206C94C9}"/>
              </a:ext>
            </a:extLst>
          </p:cNvPr>
          <p:cNvCxnSpPr/>
          <p:nvPr/>
        </p:nvCxnSpPr>
        <p:spPr>
          <a:xfrm flipH="1">
            <a:off x="10220514" y="2519495"/>
            <a:ext cx="476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C713-C98B-4A4C-8E3E-61CEF418F1E9}"/>
              </a:ext>
            </a:extLst>
          </p:cNvPr>
          <p:cNvCxnSpPr>
            <a:cxnSpLocks/>
          </p:cNvCxnSpPr>
          <p:nvPr/>
        </p:nvCxnSpPr>
        <p:spPr>
          <a:xfrm flipV="1">
            <a:off x="10458773" y="2519495"/>
            <a:ext cx="0" cy="367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0DB6F9-9844-439F-8CFC-4455590B5AAE}"/>
              </a:ext>
            </a:extLst>
          </p:cNvPr>
          <p:cNvCxnSpPr/>
          <p:nvPr/>
        </p:nvCxnSpPr>
        <p:spPr>
          <a:xfrm>
            <a:off x="7942804" y="2792099"/>
            <a:ext cx="0" cy="47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5971C6-A0CA-4921-B877-BB025E3359E2}"/>
              </a:ext>
            </a:extLst>
          </p:cNvPr>
          <p:cNvCxnSpPr/>
          <p:nvPr/>
        </p:nvCxnSpPr>
        <p:spPr>
          <a:xfrm>
            <a:off x="10284613" y="2792099"/>
            <a:ext cx="0" cy="47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80AD-300E-4036-A79B-70E825DF007D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7952205" y="3069919"/>
            <a:ext cx="2332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BD5A6-57ED-483A-96BB-58BF2BB80F6A}"/>
              </a:ext>
            </a:extLst>
          </p:cNvPr>
          <p:cNvCxnSpPr>
            <a:cxnSpLocks/>
          </p:cNvCxnSpPr>
          <p:nvPr/>
        </p:nvCxnSpPr>
        <p:spPr>
          <a:xfrm flipH="1" flipV="1">
            <a:off x="10214832" y="1895141"/>
            <a:ext cx="9020" cy="6308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565B78D-754C-4C5A-9A1C-4E877D018C7A}"/>
              </a:ext>
            </a:extLst>
          </p:cNvPr>
          <p:cNvSpPr/>
          <p:nvPr/>
        </p:nvSpPr>
        <p:spPr>
          <a:xfrm>
            <a:off x="10197557" y="2554854"/>
            <a:ext cx="131009" cy="23268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4A8494-7EBF-4BD6-902A-0601C0411BDF}"/>
              </a:ext>
            </a:extLst>
          </p:cNvPr>
          <p:cNvGrpSpPr/>
          <p:nvPr/>
        </p:nvGrpSpPr>
        <p:grpSpPr>
          <a:xfrm>
            <a:off x="7965460" y="1716226"/>
            <a:ext cx="3200395" cy="814311"/>
            <a:chOff x="7965460" y="1716226"/>
            <a:chExt cx="3200395" cy="8143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DA3E11-695C-4CE3-928B-84EEAA492C3E}"/>
                </a:ext>
              </a:extLst>
            </p:cNvPr>
            <p:cNvCxnSpPr>
              <a:cxnSpLocks/>
            </p:cNvCxnSpPr>
            <p:nvPr/>
          </p:nvCxnSpPr>
          <p:spPr>
            <a:xfrm>
              <a:off x="7965460" y="2092493"/>
              <a:ext cx="2302732" cy="42700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3D8828-3D54-4B7B-8254-50437BF8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0670" y="1899599"/>
              <a:ext cx="140031" cy="63093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C72422-FF52-4BE7-B1C6-D97047BA4871}"/>
                </a:ext>
              </a:extLst>
            </p:cNvPr>
            <p:cNvSpPr txBox="1"/>
            <p:nvPr/>
          </p:nvSpPr>
          <p:spPr>
            <a:xfrm>
              <a:off x="10370701" y="1716226"/>
              <a:ext cx="795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RX wave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D9F8548-6058-469B-AE5B-E01D34647C46}"/>
              </a:ext>
            </a:extLst>
          </p:cNvPr>
          <p:cNvSpPr txBox="1"/>
          <p:nvPr/>
        </p:nvSpPr>
        <p:spPr>
          <a:xfrm>
            <a:off x="9472698" y="1557813"/>
            <a:ext cx="66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UE ant</a:t>
            </a:r>
            <a:br>
              <a:rPr lang="en-US" sz="1400" dirty="0"/>
            </a:br>
            <a:r>
              <a:rPr lang="en-US" sz="1400" dirty="0"/>
              <a:t>E-field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38DC6E-3797-45AE-BB35-614C5EE447DD}"/>
                  </a:ext>
                </a:extLst>
              </p:cNvPr>
              <p:cNvSpPr txBox="1"/>
              <p:nvPr/>
            </p:nvSpPr>
            <p:spPr>
              <a:xfrm>
                <a:off x="10562338" y="2531544"/>
                <a:ext cx="10293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𝑈𝐸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1.5m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38DC6E-3797-45AE-BB35-614C5EE44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338" y="2531544"/>
                <a:ext cx="1029384" cy="307777"/>
              </a:xfrm>
              <a:prstGeom prst="rect">
                <a:avLst/>
              </a:prstGeom>
              <a:blipFill>
                <a:blip r:embed="rId6"/>
                <a:stretch>
                  <a:fillRect t="-1961" r="-5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E1E71D-46EB-47EC-8B13-E45A4BD9E1BD}"/>
                  </a:ext>
                </a:extLst>
              </p:cNvPr>
              <p:cNvSpPr txBox="1"/>
              <p:nvPr/>
            </p:nvSpPr>
            <p:spPr>
              <a:xfrm>
                <a:off x="6568764" y="2377655"/>
                <a:ext cx="9643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10m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E1E71D-46EB-47EC-8B13-E45A4BD9E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4" y="2377655"/>
                <a:ext cx="964303" cy="307777"/>
              </a:xfrm>
              <a:prstGeom prst="rect">
                <a:avLst/>
              </a:prstGeom>
              <a:blipFill>
                <a:blip r:embed="rId7"/>
                <a:stretch>
                  <a:fillRect t="-3922" r="-126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994D0F-7432-4E86-81C3-8A2049AE4A40}"/>
                  </a:ext>
                </a:extLst>
              </p:cNvPr>
              <p:cNvSpPr txBox="1"/>
              <p:nvPr/>
            </p:nvSpPr>
            <p:spPr>
              <a:xfrm>
                <a:off x="8577720" y="3069919"/>
                <a:ext cx="8445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50m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A994D0F-7432-4E86-81C3-8A2049AE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20" y="3069919"/>
                <a:ext cx="844590" cy="307777"/>
              </a:xfrm>
              <a:prstGeom prst="rect">
                <a:avLst/>
              </a:prstGeom>
              <a:blipFill>
                <a:blip r:embed="rId8"/>
                <a:stretch>
                  <a:fillRect t="-4000" r="-14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398BBD-773F-4D8E-85D5-B6669A941549}"/>
                  </a:ext>
                </a:extLst>
              </p:cNvPr>
              <p:cNvSpPr txBox="1"/>
              <p:nvPr/>
            </p:nvSpPr>
            <p:spPr>
              <a:xfrm>
                <a:off x="10141407" y="1670059"/>
                <a:ext cx="3309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398BBD-773F-4D8E-85D5-B6669A9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07" y="1670059"/>
                <a:ext cx="33098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E8C68-A27D-48F2-ADFA-C5C9B0F66242}"/>
              </a:ext>
            </a:extLst>
          </p:cNvPr>
          <p:cNvGrpSpPr/>
          <p:nvPr/>
        </p:nvGrpSpPr>
        <p:grpSpPr>
          <a:xfrm>
            <a:off x="8140745" y="3847161"/>
            <a:ext cx="3258186" cy="1491442"/>
            <a:chOff x="8140745" y="3847161"/>
            <a:chExt cx="3258186" cy="149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7E1112-2057-496C-9CDF-83FBC794960D}"/>
                </a:ext>
              </a:extLst>
            </p:cNvPr>
            <p:cNvGrpSpPr/>
            <p:nvPr/>
          </p:nvGrpSpPr>
          <p:grpSpPr>
            <a:xfrm rot="5400000">
              <a:off x="9464474" y="4666311"/>
              <a:ext cx="640584" cy="704000"/>
              <a:chOff x="9608870" y="4698019"/>
              <a:chExt cx="350432" cy="350432"/>
            </a:xfrm>
          </p:grpSpPr>
          <p:pic>
            <p:nvPicPr>
              <p:cNvPr id="49" name="Picture 6" descr="Smartphone Icon of Flat style - Available in SVG, PNG, EPS, AI &amp; Icon fonts">
                <a:extLst>
                  <a:ext uri="{FF2B5EF4-FFF2-40B4-BE49-F238E27FC236}">
                    <a16:creationId xmlns:a16="http://schemas.microsoft.com/office/drawing/2014/main" id="{5F489651-8469-427B-A162-9F411F2AF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10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8870" y="4698019"/>
                <a:ext cx="350432" cy="350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D558270-73F3-4889-A958-C169E8010C05}"/>
                  </a:ext>
                </a:extLst>
              </p:cNvPr>
              <p:cNvSpPr/>
              <p:nvPr/>
            </p:nvSpPr>
            <p:spPr>
              <a:xfrm>
                <a:off x="9713451" y="4759374"/>
                <a:ext cx="131009" cy="232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932BFF9-2330-45CE-9302-80F01FE54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426" y="4362835"/>
              <a:ext cx="140031" cy="63093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8EB3CE-508F-44E5-AC6E-34C1CB477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52" y="4993773"/>
              <a:ext cx="696395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E2C37E-EF3B-4036-A19E-C2979FC87772}"/>
                </a:ext>
              </a:extLst>
            </p:cNvPr>
            <p:cNvSpPr txBox="1"/>
            <p:nvPr/>
          </p:nvSpPr>
          <p:spPr>
            <a:xfrm>
              <a:off x="9875900" y="3847161"/>
              <a:ext cx="795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RX wave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1EB353-DE80-4242-A406-D93F7CBC7555}"/>
                </a:ext>
              </a:extLst>
            </p:cNvPr>
            <p:cNvSpPr txBox="1"/>
            <p:nvPr/>
          </p:nvSpPr>
          <p:spPr>
            <a:xfrm>
              <a:off x="10730222" y="4732163"/>
              <a:ext cx="6687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UE ant</a:t>
              </a:r>
              <a:br>
                <a:rPr lang="en-US" sz="1400" dirty="0"/>
              </a:br>
              <a:r>
                <a:rPr lang="en-US" sz="1400" dirty="0"/>
                <a:t>E-field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D9BEB18-66D5-49C1-B202-9820D5413581}"/>
                    </a:ext>
                  </a:extLst>
                </p:cNvPr>
                <p:cNvSpPr txBox="1"/>
                <p:nvPr/>
              </p:nvSpPr>
              <p:spPr>
                <a:xfrm>
                  <a:off x="10117923" y="4654000"/>
                  <a:ext cx="3309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D9BEB18-66D5-49C1-B202-9820D541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7923" y="4654000"/>
                  <a:ext cx="33098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893EADB-7A2A-4AB3-B28D-E179293F9E7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745" y="4631991"/>
              <a:ext cx="1890902" cy="32978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3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F2F6-0C38-433D-8C5E-87640C51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Plotting Path Loss on a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C299-0F75-4660-91AA-57E5FC4F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path loss on a path</a:t>
            </a:r>
          </a:p>
          <a:p>
            <a:pPr lvl="1"/>
            <a:r>
              <a:rPr lang="en-US" dirty="0"/>
              <a:t>TX is isotropic at the origin</a:t>
            </a:r>
          </a:p>
          <a:p>
            <a:pPr lvl="1"/>
            <a:r>
              <a:rPr lang="en-US" dirty="0"/>
              <a:t>RX is micro-strip patch element.  Moves along a line</a:t>
            </a:r>
          </a:p>
          <a:p>
            <a:r>
              <a:rPr lang="en-US" dirty="0"/>
              <a:t>MATLAB code</a:t>
            </a:r>
          </a:p>
          <a:p>
            <a:pPr lvl="1"/>
            <a:r>
              <a:rPr lang="en-US" dirty="0"/>
              <a:t>Computes angles to RX </a:t>
            </a:r>
          </a:p>
          <a:p>
            <a:pPr lvl="1"/>
            <a:r>
              <a:rPr lang="en-US" dirty="0"/>
              <a:t>Computes free-space omni directional path loss</a:t>
            </a:r>
          </a:p>
          <a:p>
            <a:pPr lvl="1"/>
            <a:r>
              <a:rPr lang="en-US" dirty="0"/>
              <a:t>Interpolates directivity </a:t>
            </a:r>
          </a:p>
          <a:p>
            <a:pPr lvl="1"/>
            <a:r>
              <a:rPr lang="en-US" dirty="0"/>
              <a:t>Adds directivity to FSPL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D665C-8067-412A-8345-F0311178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EEB5-2597-416E-AC06-D46ABD81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22154"/>
            <a:ext cx="2300620" cy="169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A3B18-053A-490E-98A6-8AFA5EF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59" y="1456317"/>
            <a:ext cx="4429368" cy="441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DBD16-777E-44D0-A77D-2047C7E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87" y="3780147"/>
            <a:ext cx="3259735" cy="23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69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A4DD-AC45-4AFD-A7C6-D3F0ABB1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6715-219C-48FF-9CE2-B4E8A6D0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52C7-E661-4ED7-BE70-5D99057C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48553"/>
            <a:ext cx="4772025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00B9-51E1-4177-998F-FA3E0F7A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86" y="1748553"/>
            <a:ext cx="4599590" cy="36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In free space, 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Key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always perpendicular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16.3: Plane Electromagnetic Waves - Physics LibreTexts">
            <a:extLst>
              <a:ext uri="{FF2B5EF4-FFF2-40B4-BE49-F238E27FC236}">
                <a16:creationId xmlns:a16="http://schemas.microsoft.com/office/drawing/2014/main" id="{1A4FBA45-0D4E-4BE5-93DF-07F3DB28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76" y="2686668"/>
            <a:ext cx="4876302" cy="19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At any given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Maximum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Phase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a fixed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along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fields vary sinusoidally with wavelength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Can be viewed as traveling along direction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2"/>
                <a:stretch>
                  <a:fillRect l="-1979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D852400-4FFA-4D39-ACBD-74EF6AC34F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1" y="1885464"/>
            <a:ext cx="4175790" cy="347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Direction of motion = direction of “energy flux”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“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Poynting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” vector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direction of motion</a:t>
                </a:r>
              </a:p>
              <a:p>
                <a:pPr lvl="1"/>
                <a:r>
                  <a:rPr lang="en-US" dirty="0"/>
                  <a:t>Represents “energy flux”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characteristic impedance</a:t>
                </a:r>
              </a:p>
              <a:p>
                <a:pPr lvl="1"/>
                <a:r>
                  <a:rPr lang="en-US" dirty="0"/>
                  <a:t>Vacuum: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≈377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Angular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and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</a:t>
                </a:r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53040</TotalTime>
  <Words>3865</Words>
  <Application>Microsoft Office PowerPoint</Application>
  <PresentationFormat>Widescreen</PresentationFormat>
  <Paragraphs>635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Calibri</vt:lpstr>
      <vt:lpstr>Cambria Math</vt:lpstr>
      <vt:lpstr>Wingdings</vt:lpstr>
      <vt:lpstr>Retrospect</vt:lpstr>
      <vt:lpstr>Unit 1.  Antennas and  Free Space Propagation</vt:lpstr>
      <vt:lpstr>Learning Objectives</vt:lpstr>
      <vt:lpstr>Outline </vt:lpstr>
      <vt:lpstr>Electric and Magnetic Forces</vt:lpstr>
      <vt:lpstr>Electric and Magnetic Vector Fields</vt:lpstr>
      <vt:lpstr>Plane Waves</vt:lpstr>
      <vt:lpstr>Visualizing Plane Waves</vt:lpstr>
      <vt:lpstr>Plane Wave Direction of Motion</vt:lpstr>
      <vt:lpstr>Polarization</vt:lpstr>
      <vt:lpstr>Plane Wave Decomposition</vt:lpstr>
      <vt:lpstr>In-Class Problem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Gain and Loss in dB</vt:lpstr>
      <vt:lpstr>Typical Wireless Power Transmit Levels</vt:lpstr>
      <vt:lpstr>Example:  Power and Time Calculation</vt:lpstr>
      <vt:lpstr>Bandwidth and Carrier Frequency</vt:lpstr>
      <vt:lpstr>Example:  PSD Calculation</vt:lpstr>
      <vt:lpstr>Importance of Bandwidth</vt:lpstr>
      <vt:lpstr>Radio Spectrum</vt:lpstr>
      <vt:lpstr>Millimeter Wave Bands</vt:lpstr>
      <vt:lpstr>In-Class Exercise</vt:lpstr>
      <vt:lpstr>Outline </vt:lpstr>
      <vt:lpstr>Excellent Text for Antennas</vt:lpstr>
      <vt:lpstr>Waveguides and Transmission Lines</vt:lpstr>
      <vt:lpstr>Antenna</vt:lpstr>
      <vt:lpstr>Radiation Patterns</vt:lpstr>
      <vt:lpstr>Spherical Coordinates</vt:lpstr>
      <vt:lpstr>Spherical Coordinates in MATLAB</vt:lpstr>
      <vt:lpstr>Radians and Steradians </vt:lpstr>
      <vt:lpstr>Radiation Density</vt:lpstr>
      <vt:lpstr>Radiation Intensity</vt:lpstr>
      <vt:lpstr>Total Radiated Power</vt:lpstr>
      <vt:lpstr>Example Problem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In-Class Exercise</vt:lpstr>
      <vt:lpstr>Outline </vt:lpstr>
      <vt:lpstr>Antenna Effective Aperture</vt:lpstr>
      <vt:lpstr>Aperture and Directivity</vt:lpstr>
      <vt:lpstr>Proof of the Aperture-Directivity Relation</vt:lpstr>
      <vt:lpstr>Friis’ Law</vt:lpstr>
      <vt:lpstr>Example:  Calculating Path Loss</vt:lpstr>
      <vt:lpstr>Polarization Loss</vt:lpstr>
      <vt:lpstr>Example:  Polarization Loss</vt:lpstr>
      <vt:lpstr>Antenna Impedance and Matching</vt:lpstr>
      <vt:lpstr>Friis’ Law with Losses</vt:lpstr>
      <vt:lpstr>Demo:  Plotting Path Loss on a Path</vt:lpstr>
      <vt:lpstr>In-Class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477</cp:revision>
  <cp:lastPrinted>2017-01-24T17:12:09Z</cp:lastPrinted>
  <dcterms:created xsi:type="dcterms:W3CDTF">2015-03-22T11:15:32Z</dcterms:created>
  <dcterms:modified xsi:type="dcterms:W3CDTF">2021-01-11T16:16:53Z</dcterms:modified>
</cp:coreProperties>
</file>